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39" r:id="rId14"/>
    <p:sldId id="436" r:id="rId15"/>
    <p:sldId id="440" r:id="rId16"/>
    <p:sldId id="433" r:id="rId17"/>
    <p:sldId id="431" r:id="rId18"/>
    <p:sldId id="435" r:id="rId19"/>
    <p:sldId id="432" r:id="rId20"/>
    <p:sldId id="434" r:id="rId21"/>
    <p:sldId id="437" r:id="rId22"/>
    <p:sldId id="405" r:id="rId23"/>
    <p:sldId id="404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38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41" r:id="rId50"/>
    <p:sldId id="349" r:id="rId51"/>
    <p:sldId id="351" r:id="rId52"/>
    <p:sldId id="430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408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data-structures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Dictionaries,</a:t>
            </a:r>
            <a:br>
              <a:rPr lang="en-US" dirty="0" smtClean="0"/>
            </a:br>
            <a:r>
              <a:rPr lang="en-US" dirty="0" smtClean="0"/>
              <a:t>Hash Tables and Sets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Dictionaries, Hash Tables, Hashing, Collisions, Sets</a:t>
            </a:r>
          </a:p>
          <a:p>
            <a:endParaRPr lang="en-US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52121" y="3806197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 smtClean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 smtClean="0"/>
              <a:t>have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</a:t>
            </a:r>
            <a:r>
              <a:rPr lang="en-US" dirty="0" smtClean="0"/>
              <a:t>tables work </a:t>
            </a:r>
            <a:r>
              <a:rPr lang="en-US" dirty="0"/>
              <a:t>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strategies</a:t>
            </a:r>
            <a:r>
              <a:rPr lang="en-US" dirty="0" smtClean="0"/>
              <a:t> exist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</a:t>
            </a:r>
            <a:r>
              <a:rPr lang="en-US" dirty="0" smtClean="0"/>
              <a:t>collided keys (+ values) in </a:t>
            </a:r>
            <a:r>
              <a:rPr lang="en-US" dirty="0"/>
              <a:t>a </a:t>
            </a:r>
            <a:r>
              <a:rPr lang="en-US" dirty="0" smtClean="0"/>
              <a:t>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Re-hashing</a:t>
            </a:r>
            <a:r>
              <a:rPr lang="en-US" dirty="0"/>
              <a:t> (second hash function)</a:t>
            </a:r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neighbor slots </a:t>
            </a:r>
            <a:r>
              <a:rPr lang="en-US" dirty="0" smtClean="0"/>
              <a:t>(linear probing)</a:t>
            </a:r>
          </a:p>
          <a:p>
            <a:pPr lvl="1"/>
            <a:r>
              <a:rPr lang="en-US" dirty="0" smtClean="0"/>
              <a:t>Many other</a:t>
            </a:r>
            <a:endParaRPr lang="en-US" dirty="0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</a:t>
            </a:r>
            <a:r>
              <a:rPr lang="en-US" dirty="0" smtClean="0"/>
              <a:t>a Hash Table</a:t>
            </a:r>
            <a:endParaRPr lang="bg-BG" dirty="0"/>
          </a:p>
        </p:txBody>
      </p:sp>
      <p:pic>
        <p:nvPicPr>
          <p:cNvPr id="1026" name="Picture 2" descr="http://murraygroup.wpengine.com/wp-content/uploads/2012/06/when-do-i-drop-collision-coverage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4648200"/>
            <a:ext cx="3301255" cy="1600200"/>
          </a:xfrm>
          <a:prstGeom prst="roundRect">
            <a:avLst>
              <a:gd name="adj" fmla="val 33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5366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51121"/>
            <a:ext cx="11579224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3200" b="1" noProof="1" smtClean="0">
              <a:solidFill>
                <a:schemeClr val="hlin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Lili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m-1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</a:t>
            </a:r>
            <a:r>
              <a:rPr lang="en-US" smtClean="0"/>
              <a:t>Resolution: Chaining</a:t>
            </a:r>
            <a:endParaRPr lang="en-US" dirty="0"/>
          </a:p>
        </p:txBody>
      </p:sp>
      <p:sp>
        <p:nvSpPr>
          <p:cNvPr id="753691" name="Line 27"/>
          <p:cNvSpPr>
            <a:spLocks noChangeShapeType="1"/>
          </p:cNvSpPr>
          <p:nvPr/>
        </p:nvSpPr>
        <p:spPr bwMode="auto">
          <a:xfrm flipH="1" flipV="1">
            <a:off x="2990546" y="1981199"/>
            <a:ext cx="1351265" cy="4323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3692" name="Line 28"/>
          <p:cNvSpPr>
            <a:spLocks noChangeShapeType="1"/>
          </p:cNvSpPr>
          <p:nvPr/>
        </p:nvSpPr>
        <p:spPr bwMode="auto">
          <a:xfrm flipH="1">
            <a:off x="2986044" y="2413574"/>
            <a:ext cx="1355767" cy="76443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/>
          </a:p>
        </p:txBody>
      </p:sp>
      <p:sp>
        <p:nvSpPr>
          <p:cNvPr id="753713" name="Line 49"/>
          <p:cNvSpPr>
            <a:spLocks noChangeShapeType="1"/>
          </p:cNvSpPr>
          <p:nvPr/>
        </p:nvSpPr>
        <p:spPr bwMode="auto">
          <a:xfrm>
            <a:off x="6974658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6547309" y="4877071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6472946" y="5943600"/>
            <a:ext cx="1000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20" name="Line 56"/>
          <p:cNvSpPr>
            <a:spLocks noChangeShapeType="1"/>
          </p:cNvSpPr>
          <p:nvPr/>
        </p:nvSpPr>
        <p:spPr bwMode="auto">
          <a:xfrm>
            <a:off x="6974658" y="5362431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3724" name="Line 60"/>
          <p:cNvSpPr>
            <a:spLocks noChangeShapeType="1"/>
          </p:cNvSpPr>
          <p:nvPr/>
        </p:nvSpPr>
        <p:spPr bwMode="auto">
          <a:xfrm>
            <a:off x="5992018" y="42293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25" name="Text Box 61"/>
          <p:cNvSpPr txBox="1">
            <a:spLocks noChangeArrowheads="1"/>
          </p:cNvSpPr>
          <p:nvPr/>
        </p:nvSpPr>
        <p:spPr bwMode="auto">
          <a:xfrm>
            <a:off x="5575460" y="4882385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32" name="Line 68"/>
          <p:cNvSpPr>
            <a:spLocks noChangeShapeType="1"/>
          </p:cNvSpPr>
          <p:nvPr/>
        </p:nvSpPr>
        <p:spPr bwMode="auto">
          <a:xfrm flipH="1">
            <a:off x="9003232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33" name="Text Box 69"/>
          <p:cNvSpPr txBox="1">
            <a:spLocks noChangeArrowheads="1"/>
          </p:cNvSpPr>
          <p:nvPr/>
        </p:nvSpPr>
        <p:spPr bwMode="auto">
          <a:xfrm>
            <a:off x="8535619" y="4877070"/>
            <a:ext cx="93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12740" y="2092165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collision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7124121" y="1596961"/>
            <a:ext cx="3758221" cy="1055608"/>
          </a:xfrm>
          <a:prstGeom prst="wedgeRoundRectCallout">
            <a:avLst>
              <a:gd name="adj1" fmla="val -41140"/>
              <a:gd name="adj2" fmla="val 89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Chaining </a:t>
            </a:r>
            <a:r>
              <a:rPr lang="en-US" sz="2800" noProof="1" smtClean="0">
                <a:solidFill>
                  <a:srgbClr val="FFFFFF"/>
                </a:solidFill>
              </a:rPr>
              <a:t>the elements </a:t>
            </a:r>
            <a:r>
              <a:rPr lang="en-US" sz="2800" noProof="1">
                <a:solidFill>
                  <a:srgbClr val="FFFFFF"/>
                </a:solidFill>
              </a:rPr>
              <a:t>in case of collision</a:t>
            </a:r>
          </a:p>
        </p:txBody>
      </p:sp>
      <p:graphicFrame>
        <p:nvGraphicFramePr>
          <p:cNvPr id="4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2965"/>
              </p:ext>
            </p:extLst>
          </p:nvPr>
        </p:nvGraphicFramePr>
        <p:xfrm>
          <a:off x="4523657" y="37172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/>
                <a:gridCol w="979234"/>
                <a:gridCol w="976840"/>
                <a:gridCol w="976840"/>
                <a:gridCol w="1167701"/>
                <a:gridCol w="976840"/>
                <a:gridCol w="97684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6129"/>
              </p:ext>
            </p:extLst>
          </p:nvPr>
        </p:nvGraphicFramePr>
        <p:xfrm>
          <a:off x="4510410" y="32083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/>
                <a:gridCol w="961354"/>
                <a:gridCol w="990600"/>
                <a:gridCol w="990600"/>
                <a:gridCol w="1143000"/>
                <a:gridCol w="990600"/>
                <a:gridCol w="948196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60812" y="3727176"/>
            <a:ext cx="4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450064" y="2951127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8674" name="Picture 2" descr="http://www.secondpicture.com/tutorials/3d/3d_chrome_chain_in_3ds_max_using_a_bump_ma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5046" y="4419600"/>
            <a:ext cx="278822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454567" y="1769288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68"/>
          <p:cNvSpPr>
            <a:spLocks noChangeShapeType="1"/>
          </p:cNvSpPr>
          <p:nvPr/>
        </p:nvSpPr>
        <p:spPr bwMode="auto">
          <a:xfrm flipH="1">
            <a:off x="11065142" y="42506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10583814" y="4873488"/>
            <a:ext cx="9828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 smtClean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is </a:t>
            </a:r>
            <a:r>
              <a:rPr lang="en-US" dirty="0"/>
              <a:t>the </a:t>
            </a:r>
            <a:r>
              <a:rPr lang="en-US" dirty="0" smtClean="0"/>
              <a:t>attempt number: </a:t>
            </a:r>
            <a:r>
              <a:rPr lang="en-US" dirty="0"/>
              <a:t>0, 1, </a:t>
            </a:r>
            <a:r>
              <a:rPr lang="en-US" dirty="0" smtClean="0"/>
              <a:t>2, …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 smtClean="0"/>
              <a:t>: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 smtClean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Open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 smtClean="0"/>
              <a:t>(fill factor)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 smtClean="0"/>
              <a:t>How much the hash table is filled, e.g. 65%</a:t>
            </a:r>
          </a:p>
          <a:p>
            <a:r>
              <a:rPr lang="en-US" dirty="0" smtClean="0"/>
              <a:t>Smaller fill factor leads to:</a:t>
            </a:r>
          </a:p>
          <a:p>
            <a:pPr lvl="1"/>
            <a:r>
              <a:rPr lang="en-US" dirty="0" smtClean="0"/>
              <a:t>Less collisions (faster average seek time)</a:t>
            </a:r>
          </a:p>
          <a:p>
            <a:pPr lvl="1"/>
            <a:r>
              <a:rPr lang="en-US" dirty="0" smtClean="0"/>
              <a:t>More memory consumption</a:t>
            </a:r>
          </a:p>
          <a:p>
            <a:r>
              <a:rPr lang="en-US" dirty="0" smtClean="0"/>
              <a:t>Recommended fill factors: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 smtClean="0"/>
              <a:t>is used as collision resolution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is used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Hash-Table Should Be?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2057400"/>
            <a:ext cx="3042172" cy="292048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Item to Hash Table </a:t>
            </a:r>
            <a:r>
              <a:rPr lang="en-US" smtClean="0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268"/>
              </p:ext>
            </p:extLst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/>
                <a:gridCol w="764096"/>
                <a:gridCol w="762229"/>
                <a:gridCol w="762229"/>
                <a:gridCol w="911160"/>
                <a:gridCol w="762229"/>
                <a:gridCol w="762229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48520"/>
              </p:ext>
            </p:extLst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/>
                <a:gridCol w="750480"/>
                <a:gridCol w="773311"/>
                <a:gridCol w="773311"/>
                <a:gridCol w="892282"/>
                <a:gridCol w="773311"/>
                <a:gridCol w="740208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  <a:endParaRPr lang="en-US" sz="25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Fill factor &gt;= 75%?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Resize &amp; rehash</a:t>
            </a:r>
            <a:endParaRPr lang="en-US" sz="2800" dirty="0"/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Insert(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 smtClean="0"/>
              <a:t>)</a:t>
            </a:r>
            <a:endParaRPr lang="en-US" sz="2800" noProof="1"/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</a:t>
            </a:r>
            <a:r>
              <a:rPr lang="en-US" sz="2500" noProof="1" smtClean="0"/>
              <a:t>nitiliaze</a:t>
            </a:r>
          </a:p>
          <a:p>
            <a:pPr algn="ctr"/>
            <a:r>
              <a:rPr lang="en-US" sz="2500" noProof="1" smtClean="0"/>
              <a:t>linked list</a:t>
            </a:r>
            <a:endParaRPr lang="en-US" sz="2500" noProof="1"/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4814" y="4157308"/>
            <a:ext cx="8839198" cy="820600"/>
          </a:xfrm>
        </p:spPr>
        <p:txBody>
          <a:bodyPr/>
          <a:lstStyle/>
          <a:p>
            <a:pPr marL="442913" indent="-442913"/>
            <a:r>
              <a:rPr lang="en-US" dirty="0" smtClean="0"/>
              <a:t>Lab Exercise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>
          <a:xfrm>
            <a:off x="1674814" y="4943272"/>
            <a:ext cx="8839198" cy="1365365"/>
          </a:xfrm>
        </p:spPr>
        <p:txBody>
          <a:bodyPr/>
          <a:lstStyle/>
          <a:p>
            <a:r>
              <a:rPr lang="en-US" dirty="0" smtClean="0"/>
              <a:t>Implement a Hash-Table with Chaining as Collision Resolution</a:t>
            </a:r>
            <a:endParaRPr lang="en-US" dirty="0"/>
          </a:p>
        </p:txBody>
      </p:sp>
      <p:pic>
        <p:nvPicPr>
          <p:cNvPr id="9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143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hash-table performance depends on the probability</a:t>
            </a:r>
            <a:br>
              <a:rPr lang="en-US" dirty="0" smtClean="0"/>
            </a:br>
            <a:r>
              <a:rPr lang="en-US" dirty="0" smtClean="0"/>
              <a:t>of collisions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 smtClean="0">
                <a:sym typeface="Wingdings" panose="05000000000000000000" pitchFamily="2" charset="2"/>
              </a:rPr>
              <a:t>add / find / delete operations</a:t>
            </a:r>
            <a:endParaRPr lang="en-US" dirty="0" smtClean="0"/>
          </a:p>
          <a:p>
            <a:r>
              <a:rPr lang="en-US" dirty="0" smtClean="0"/>
              <a:t>How to implement a good (efficient) hash function?</a:t>
            </a:r>
          </a:p>
          <a:p>
            <a:pPr lvl="1"/>
            <a:r>
              <a:rPr lang="en-US" dirty="0" smtClean="0"/>
              <a:t>A good hash-function should distribute the </a:t>
            </a:r>
            <a:r>
              <a:rPr lang="en-US" dirty="0"/>
              <a:t>input values </a:t>
            </a:r>
            <a:r>
              <a:rPr lang="en-US" dirty="0" smtClean="0"/>
              <a:t>uniformly</a:t>
            </a:r>
            <a:endParaRPr lang="bg-BG" dirty="0" smtClean="0"/>
          </a:p>
          <a:p>
            <a:pPr lvl="1"/>
            <a:r>
              <a:rPr lang="en-US" dirty="0" smtClean="0"/>
              <a:t>The hash code calculation process should be fast</a:t>
            </a:r>
          </a:p>
          <a:p>
            <a:r>
              <a:rPr lang="en-US" dirty="0" smtClean="0"/>
              <a:t>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as hash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%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size</a:t>
            </a:r>
            <a:r>
              <a:rPr lang="en-US" dirty="0" smtClean="0">
                <a:sym typeface="Wingdings" panose="05000000000000000000" pitchFamily="2" charset="2"/>
              </a:rPr>
              <a:t> as hash-table slot)</a:t>
            </a:r>
            <a:endParaRPr lang="en-US" dirty="0" smtClean="0"/>
          </a:p>
          <a:p>
            <a:r>
              <a:rPr lang="en-US" dirty="0" smtClean="0"/>
              <a:t>Real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use the bitwise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</a:p>
          <a:p>
            <a:r>
              <a:rPr lang="en-US" dirty="0" smtClean="0"/>
              <a:t>String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smtClean="0">
                <a:sym typeface="Wingdings" panose="05000000000000000000" pitchFamily="2" charset="2"/>
              </a:rPr>
              <a:t>a formula over the Unicode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Good Hash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C# / Java objects already have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Primitive types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Built-in types like: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noProof="1" smtClean="0"/>
              <a:t> </a:t>
            </a:r>
          </a:p>
          <a:p>
            <a:pPr lvl="1"/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Hash Functions in C# / Java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9011" y="3124200"/>
            <a:ext cx="10235221" cy="35035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c, hash1 =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5381&lt;&lt;16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5381; int hash2 = hash1;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 *s = src;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((c = s[0]) != 0)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hash1 = ((hash1 &lt;&lt; 5) + hash1)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 = s[1];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(c == 0)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hash2 = ((hash2 &lt;&lt; 5) + hash2)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 += 2;</a:t>
            </a:r>
          </a:p>
          <a:p>
            <a:pPr>
              <a:spcAft>
                <a:spcPts val="200"/>
              </a:spcAft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hash1 + (hash2 * 1566083941);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499505" y="5469394"/>
            <a:ext cx="3048000" cy="1055608"/>
          </a:xfrm>
          <a:prstGeom prst="wedgeRoundRectCallout">
            <a:avLst>
              <a:gd name="adj1" fmla="val -23762"/>
              <a:gd name="adj2" fmla="val -240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Hash function for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key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/>
              <a:t>?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Convert keys to string and get its hash code:</a:t>
            </a:r>
          </a:p>
          <a:p>
            <a:pPr marL="892237" lvl="1" indent="-514350">
              <a:buFont typeface="+mj-lt"/>
              <a:buAutoNum type="arabicPeriod"/>
            </a:pPr>
            <a:endParaRPr lang="en-US" dirty="0" smtClean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Use a custom hash-code function: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 on Composite Keys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495800"/>
            <a:ext cx="10668000" cy="19902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= (this.FirstName != null ?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this.FirstName.GetHashCode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(this.MiddleName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this.MiddleName.GetHashCode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(this.LastName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this.LastName.GetHashCode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pPr>
              <a:spcBef>
                <a:spcPts val="4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3276600"/>
            <a:ext cx="10668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key = string.Format("{0}-{1}-{2}", FirstName, MiddleName, LastName);</a:t>
            </a:r>
          </a:p>
        </p:txBody>
      </p:sp>
    </p:spTree>
    <p:extLst>
      <p:ext uri="{BB962C8B-B14F-4D97-AF65-F5344CB8AC3E}">
        <p14:creationId xmlns:p14="http://schemas.microsoft.com/office/powerpoint/2010/main" val="18516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Hash table efficiency depends on: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hash-functions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Most implementations use the built-in hash-functions in C#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Collisions should be as low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 smtClean="0"/>
              <a:t>(used buckets / all buckets)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Typically 70% fill  resize and rehash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Avoid frequent resizing! Define the hash table capacity in advance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 smtClean="0">
                <a:sym typeface="Wingdings" panose="05000000000000000000" pitchFamily="2" charset="2"/>
              </a:rPr>
              <a:t>algorithm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Most implementations use chaining </a:t>
            </a:r>
            <a:r>
              <a:rPr lang="en-US" smtClean="0">
                <a:sym typeface="Wingdings" panose="05000000000000000000" pitchFamily="2" charset="2"/>
              </a:rPr>
              <a:t>with linked list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Dictionaries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Hash </a:t>
            </a:r>
            <a:r>
              <a:rPr lang="en-US" dirty="0" smtClean="0"/>
              <a:t>Tables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 smtClean="0"/>
              <a:t>Class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Sets: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/>
              <a:t> and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4173184"/>
            <a:ext cx="4648200" cy="22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tables </a:t>
            </a:r>
            <a:r>
              <a:rPr lang="en-US" dirty="0" smtClean="0"/>
              <a:t>are the most 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 smtClean="0"/>
              <a:t> implementation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/ Find / Delete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Amortized complexity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 smtClean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 smtClean="0"/>
              <a:t> 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just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 smtClean="0"/>
              <a:t>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500 000 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0600"/>
            <a:ext cx="10363200" cy="820600"/>
          </a:xfrm>
        </p:spPr>
        <p:txBody>
          <a:bodyPr/>
          <a:lstStyle/>
          <a:p>
            <a:r>
              <a:rPr lang="en-US" dirty="0" smtClean="0"/>
              <a:t>Hash Tables in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noProof="1" smtClean="0"/>
              <a:t>The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Picture 2" descr="http://www.computer-books.us/images/csharpthebasic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04212" y="1981200"/>
            <a:ext cx="2437765" cy="1637552"/>
          </a:xfrm>
          <a:prstGeom prst="roundRect">
            <a:avLst>
              <a:gd name="adj" fmla="val 11470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612" y="1371600"/>
            <a:ext cx="5960972" cy="28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Dictionaries: .NET Interfaces and Classes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41416" y="1219200"/>
            <a:ext cx="9905996" cy="5162000"/>
          </a:xfrm>
          <a:prstGeom prst="roundRect">
            <a:avLst>
              <a:gd name="adj" fmla="val 1587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3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500" dirty="0" smtClean="0"/>
              <a:t>Implements </a:t>
            </a:r>
            <a:r>
              <a:rPr lang="en-US" sz="3500" dirty="0"/>
              <a:t>the ADT dictionary as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hash table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is dynamically increased as needed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/>
              <a:t>Contains a collection of </a:t>
            </a:r>
            <a:r>
              <a:rPr lang="en-US" dirty="0" smtClean="0"/>
              <a:t>key-value pairs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Collisions are resolved by chaining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Elements have almost random order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 smtClean="0"/>
              <a:t>Ordered by </a:t>
            </a:r>
            <a:r>
              <a:rPr lang="en-US" dirty="0"/>
              <a:t>the hash code of </a:t>
            </a:r>
            <a:r>
              <a:rPr lang="en-US" dirty="0" smtClean="0"/>
              <a:t>the key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/>
              <a:t>relies on:</a:t>
            </a:r>
            <a:endParaRPr lang="en-US" sz="3500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– compares the keys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calculates the hash codes of the keys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pic>
        <p:nvPicPr>
          <p:cNvPr id="2050" name="Picture 2" descr="http://i.stack.imgur.com/rDp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78153"/>
            <a:ext cx="3562099" cy="16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6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operations</a:t>
            </a:r>
            <a:r>
              <a:rPr lang="en-US" dirty="0"/>
              <a:t>: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 smtClean="0"/>
              <a:t> </a:t>
            </a:r>
            <a:r>
              <a:rPr lang="en-US" dirty="0"/>
              <a:t>– adds an element </a:t>
            </a:r>
            <a:r>
              <a:rPr lang="en-US" dirty="0" smtClean="0"/>
              <a:t>by key + value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/>
              <a:t>– removes </a:t>
            </a:r>
            <a:r>
              <a:rPr lang="en-US" dirty="0" smtClean="0"/>
              <a:t>a value by key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 smtClean="0"/>
              <a:t>– add </a:t>
            </a:r>
            <a:r>
              <a:rPr lang="en-US" dirty="0"/>
              <a:t>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a collection of all keys (in unspecified order)</a:t>
            </a:r>
          </a:p>
          <a:p>
            <a:pPr marL="781050" lvl="1" indent="-323850"/>
            <a:r>
              <a:rPr lang="en-US" sz="32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 smtClean="0">
                <a:solidFill>
                  <a:srgbClr val="F3CD60"/>
                </a:solidFill>
              </a:rPr>
              <a:t> </a:t>
            </a:r>
            <a:r>
              <a:rPr lang="en-US" sz="3200" dirty="0" smtClean="0"/>
              <a:t>– returns a collection of all values </a:t>
            </a:r>
            <a:r>
              <a:rPr lang="en-US" sz="3200" dirty="0" smtClean="0"/>
              <a:t>(in unspecified </a:t>
            </a:r>
            <a:r>
              <a:rPr lang="en-US" sz="3200" dirty="0" smtClean="0"/>
              <a:t>order)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mtClean="0"/>
              <a:t> (3)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</a:t>
            </a:r>
            <a:r>
              <a:rPr lang="en-US" dirty="0" smtClean="0"/>
              <a:t>if given key exists in the dictionary</a:t>
            </a:r>
            <a:endParaRPr lang="en-US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– Example  </a:t>
            </a:r>
            <a:endParaRPr lang="bg-BG" dirty="0"/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622414" y="1068680"/>
            <a:ext cx="10943998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studentGrades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Dictionary&lt;string, int&gt;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studentGrades.Add("Ivan", 4);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George",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peterGrade = studentGrades["Peter"];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grade: {0}", </a:t>
            </a: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peterGrade);</a:t>
            </a:r>
            <a:endParaRPr lang="en-US" sz="23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Console.WriteLine("Is Peter in the hash table: {0}",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studentsGrades.ContainsKey("Peter"));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Console.WriteLine("Students and their grades:");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pair in studentsGrades)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--&gt; {1}", pair.Key, pair.Value);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1506" name="Picture 2" descr="http://oboerista.files.wordpress.com/2006/12/dictionar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423165">
            <a:off x="8824714" y="1772224"/>
            <a:ext cx="2293620" cy="1468514"/>
          </a:xfrm>
          <a:prstGeom prst="roundRect">
            <a:avLst>
              <a:gd name="adj" fmla="val 670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140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sz="4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482" name="Picture 2" descr="http://www.a-i-a.com/images/liveDemo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324" y="1828800"/>
            <a:ext cx="5274298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cf.ydcdn.net/1.0.0.30/images/homepage/slide1ao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02" y="1828800"/>
            <a:ext cx="3264736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the Words </a:t>
            </a:r>
            <a:r>
              <a:rPr lang="en-US" dirty="0"/>
              <a:t>in a Text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17365" y="1219200"/>
            <a:ext cx="10760445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wordsCount = new 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8434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181921">
            <a:off x="7443279" y="2987420"/>
            <a:ext cx="3527802" cy="2115017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6989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992"/>
            <a:ext cx="10363200" cy="820600"/>
          </a:xfrm>
        </p:spPr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614" y="911882"/>
            <a:ext cx="5943598" cy="366263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apartmenttherapy.com/uimages/la/atla-032708-keys0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65245" y="1251633"/>
            <a:ext cx="4356860" cy="2844804"/>
          </a:xfrm>
          <a:prstGeom prst="roundRect">
            <a:avLst>
              <a:gd name="adj" fmla="val 38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evankessler.files.wordpress.com/2009/07/diction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20" t="-2302" r="-3700" b="-1557"/>
          <a:stretch>
            <a:fillRect/>
          </a:stretch>
        </p:blipFill>
        <p:spPr bwMode="auto">
          <a:xfrm rot="802840">
            <a:off x="2264658" y="1231908"/>
            <a:ext cx="3758221" cy="3032156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Data Structures that Map Keys to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3387" indent="-323850"/>
            <a:r>
              <a:rPr lang="en-US" dirty="0" smtClean="0"/>
              <a:t>Data structures can be nested, e.g. dictionary of lists: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Dictionary&lt;string,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List&lt;int&gt;&gt;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90136" y="2514600"/>
            <a:ext cx="10557298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Dictionary&lt;string, List&lt;int&gt;&gt; studentGrades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AddGrade(string name, int grade)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 studentGrades.ContainsKey(name))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List&lt;int&gt;();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].Add(grade);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Data </a:t>
            </a:r>
            <a:r>
              <a:rPr lang="en-US" dirty="0" smtClean="0"/>
              <a:t>Structures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19200"/>
            <a:ext cx="105572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countriesAndCities = 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Dictionary&lt;string, 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 =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int&gt;());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countriesAndCities["Bulgaria"]["Sofia"] = 1000000;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countriesAndCities["Bulgaria"]["Plovdiv"] = 400000;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countriesAndCities["Bulgaria"]["Pernik"] = 30000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city in countriesAndCities["Bulgaria"])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: {1}", city.Key, city.Value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totalPopulation = countriesAndCities["Bulgaria"]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.Sum(c =&gt; c.Value);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Console.WriteLine(totalPopulation);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of Lists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450" y="685800"/>
            <a:ext cx="656056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6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zooomr.com/images/2408559_b02d0262f9_m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799">
            <a:off x="6544699" y="1527714"/>
            <a:ext cx="3473148" cy="2135120"/>
          </a:xfrm>
          <a:prstGeom prst="roundRect">
            <a:avLst>
              <a:gd name="adj" fmla="val 61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744">
            <a:off x="2080814" y="1521808"/>
            <a:ext cx="3531252" cy="2139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4" y="4497321"/>
            <a:ext cx="10667998" cy="820600"/>
          </a:xfrm>
        </p:spPr>
        <p:txBody>
          <a:bodyPr/>
          <a:lstStyle/>
          <a:p>
            <a:r>
              <a:rPr lang="en-US" dirty="0" smtClean="0"/>
              <a:t>Balanced Tree-Based 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0414" y="5409283"/>
            <a:ext cx="10667998" cy="686717"/>
          </a:xfrm>
        </p:spPr>
        <p:txBody>
          <a:bodyPr/>
          <a:lstStyle/>
          <a:p>
            <a:r>
              <a:rPr lang="en-US" sz="3800" noProof="1" smtClean="0"/>
              <a:t>The Sorted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800" dirty="0" smtClean="0"/>
              <a:t> Class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9924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implements </a:t>
            </a:r>
            <a:r>
              <a:rPr lang="en-US" dirty="0"/>
              <a:t>the ADT </a:t>
            </a:r>
            <a:r>
              <a:rPr lang="en-US" dirty="0" smtClean="0"/>
              <a:t>"dictionary" </a:t>
            </a:r>
            <a:r>
              <a:rPr lang="en-US" dirty="0"/>
              <a:t>as </a:t>
            </a:r>
            <a:r>
              <a:rPr lang="en-US" dirty="0" smtClean="0"/>
              <a:t>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the tree returns the elements in increasing 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/ Find / Delete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dirty="0" smtClean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 smtClean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Words (Again)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531812" y="1100983"/>
            <a:ext cx="1076044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IDictionary&lt;string, int&gt; wordsCount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SortedDictionary&lt;string,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444340" flipH="1" flipV="1">
            <a:off x="7058255" y="2980142"/>
            <a:ext cx="3786939" cy="2270376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553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3045" y="762000"/>
            <a:ext cx="6182736" cy="381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legshilo.files.wordpress.com/2009/07/bom-compar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46084" y="850170"/>
            <a:ext cx="4758128" cy="2497596"/>
          </a:xfrm>
          <a:prstGeom prst="roundRect">
            <a:avLst>
              <a:gd name="adj" fmla="val 51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733800"/>
            <a:ext cx="10363200" cy="820600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noProof="1" smtClean="0"/>
              <a:t>Comparing Dictionary Keys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4535768"/>
            <a:ext cx="10363200" cy="2011695"/>
          </a:xfrm>
        </p:spPr>
        <p:txBody>
          <a:bodyPr/>
          <a:lstStyle/>
          <a:p>
            <a:r>
              <a:rPr lang="en-US" noProof="1" smtClean="0"/>
              <a:t>Using Custom Key Classes in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 smtClean="0">
                <a:cs typeface="Consolas" pitchFamily="49" charset="0"/>
              </a:rPr>
              <a:t>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noProof="1" smtClean="0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for ordering the keys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Built-in types like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already implement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Other types used when used as dictionary keys should provide custom implementations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GetHashCode()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458" name="Picture 2" descr="http://media.point2.com/p2a/module/302c/afc6/8fb9/5ccf9ae27d05aeb28456/origina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490" y="4278895"/>
            <a:ext cx="1804941" cy="1805410"/>
          </a:xfrm>
          <a:prstGeom prst="roundRect">
            <a:avLst>
              <a:gd name="adj" fmla="val 5934"/>
            </a:avLst>
          </a:prstGeom>
          <a:noFill/>
        </p:spPr>
      </p:pic>
      <p:pic>
        <p:nvPicPr>
          <p:cNvPr id="3074" name="Picture 2" descr="http://www.infolab21.lancs.ac.uk/images/calcula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192" y="1635641"/>
            <a:ext cx="1795255" cy="1346792"/>
          </a:xfrm>
          <a:prstGeom prst="roundRect">
            <a:avLst>
              <a:gd name="adj" fmla="val 593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abstract data type (ADT)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Holds a </a:t>
            </a:r>
            <a:r>
              <a:rPr lang="en-US" sz="3000" dirty="0"/>
              <a:t>set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value}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Dictionary ADT operations: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FindByKey(key)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3000" b="1" noProof="1" smtClean="0"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Delete(key)</a:t>
            </a:r>
          </a:p>
          <a:p>
            <a:pPr>
              <a:lnSpc>
                <a:spcPct val="98000"/>
              </a:lnSpc>
            </a:pPr>
            <a:r>
              <a:rPr lang="en-US" sz="3200" dirty="0" smtClean="0"/>
              <a:t>Many implementations</a:t>
            </a:r>
            <a:endParaRPr lang="en-US" sz="3200" dirty="0"/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Hash </a:t>
            </a:r>
            <a:r>
              <a:rPr lang="en-US" sz="3000" dirty="0"/>
              <a:t>table, balanced tree, </a:t>
            </a:r>
            <a:r>
              <a:rPr lang="en-US" sz="3000" dirty="0" smtClean="0"/>
              <a:t>list</a:t>
            </a:r>
            <a:r>
              <a:rPr lang="en-US" sz="3000" dirty="0"/>
              <a:t>, array, </a:t>
            </a:r>
            <a:r>
              <a:rPr lang="en-US" sz="3000" dirty="0" smtClean="0"/>
              <a:t>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pic>
        <p:nvPicPr>
          <p:cNvPr id="4098" name="Picture 2" descr="http://www.kirupa.com/html5/images/keyValuePai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2720401"/>
            <a:ext cx="3520619" cy="3527999"/>
          </a:xfrm>
          <a:prstGeom prst="roundRect">
            <a:avLst>
              <a:gd name="adj" fmla="val 305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 smtClean="0">
                <a:latin typeface="+mn-lt"/>
                <a:cs typeface="Consolas" pitchFamily="49" charset="0"/>
              </a:rPr>
              <a:t>Implementing 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sz="3800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CompareTo(Point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1447800"/>
            <a:ext cx="1379510" cy="108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3170274"/>
            <a:ext cx="1374786" cy="1158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4999074"/>
            <a:ext cx="1374786" cy="1020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Sets of Elements</a:t>
            </a:r>
            <a:endParaRPr lang="en-US" dirty="0"/>
          </a:p>
        </p:txBody>
      </p:sp>
      <p:pic>
        <p:nvPicPr>
          <p:cNvPr id="14338" name="Picture 2" descr="http://mlab.cca.edu/wp-content/uploads/2009/02/revit_01-500x69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6612" y="685800"/>
            <a:ext cx="4310437" cy="3726334"/>
          </a:xfrm>
          <a:prstGeom prst="roundRect">
            <a:avLst>
              <a:gd name="adj" fmla="val 45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www.learningthings.com/mmLEARNINGTHINGS/Images/LER_MATH_LINKING_CUBE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3012" y="1219200"/>
            <a:ext cx="4062942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 smtClean="0"/>
              <a:t>abstract data type (ADT)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 smtClean="0"/>
              <a:t>" keeps a set of elements with no duplicates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Sets with duplicates are also known as ADT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Set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Contains(element)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noProof="1" smtClean="0">
                <a:cs typeface="Consolas" pitchFamily="49" charset="0"/>
              </a:rPr>
              <a:t> 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Union(set)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itchFamily="2" charset="2"/>
              </a:rPr>
              <a:t>/ 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Intersect(set)</a:t>
            </a:r>
            <a:endParaRPr lang="en-US" sz="3000" b="1" dirty="0">
              <a:solidFill>
                <a:srgbClr val="F3CD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Sets can </a:t>
            </a:r>
            <a:r>
              <a:rPr lang="en-US" sz="3000" dirty="0"/>
              <a:t>be implemented in several ways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List, array, hash table, balanced tree, ...</a:t>
            </a:r>
            <a:endParaRPr lang="en-US" sz="28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and Bag ADTs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Sets</a:t>
            </a:r>
            <a:r>
              <a:rPr lang="en-US" dirty="0"/>
              <a:t>: .NET </a:t>
            </a:r>
            <a:r>
              <a:rPr lang="en-US" dirty="0" smtClean="0"/>
              <a:t>Interfaces and Implementations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486480" cy="4940608"/>
          </a:xfrm>
          <a:prstGeom prst="roundRect">
            <a:avLst>
              <a:gd name="adj" fmla="val 885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6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 smtClean="0"/>
              <a:t> implements ADT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 smtClean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All major operations are fast: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  <a:r>
              <a:rPr lang="en-US" dirty="0" smtClean="0"/>
              <a:t> – appends an element to the set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Does nothing if the element already exists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Remove(element)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removes given element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UnionWith(set)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IntersectWith(set)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performs union / intersection with another set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557298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element in </a:t>
            </a: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union)</a:t>
            </a: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element);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2" name="Picture 2" descr="http://windowsclient.net/blogs/damonwildercarr/WindowsLiveWriter/GetMoreLinqOperationsandIntegratet.5only_B9AA/premature_6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35325" y="4648200"/>
            <a:ext cx="2880672" cy="1440712"/>
          </a:xfrm>
          <a:prstGeom prst="roundRect">
            <a:avLst>
              <a:gd name="adj" fmla="val 7512"/>
            </a:avLst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08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 smtClean="0"/>
              <a:t> implements ADT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sorted in increasing order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3641070"/>
            <a:ext cx="10515600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PrintSet(union); // C# Java PHP SQL MySQL Oracle</a:t>
            </a: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b/b7/Roman_hoard,_2_silver_brooches_and_associated_object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8950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86300"/>
            <a:ext cx="10363200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4" name="Picture 2" descr="http://i24.ebayimg.com/05/i/000/e6/c5/535c_1_sb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17309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103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31334"/>
              </p:ext>
            </p:extLst>
          </p:nvPr>
        </p:nvGraphicFramePr>
        <p:xfrm>
          <a:off x="912812" y="1295400"/>
          <a:ext cx="10515600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/>
                <a:gridCol w="3810000"/>
                <a:gridCol w="3124200"/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Data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Internal </a:t>
                      </a:r>
                      <a:r>
                        <a:rPr lang="en-US" b="1" noProof="1" smtClean="0"/>
                        <a:t>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Time Compexity</a:t>
                      </a:r>
                      <a:br>
                        <a:rPr lang="en-US" b="1" noProof="1" smtClean="0"/>
                      </a:br>
                      <a:r>
                        <a:rPr lang="en-US" b="1" noProof="1" smtClean="0"/>
                        <a:t>(Add/Update/Delete)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</a:tr>
              <a:tr h="1867383">
                <a:tc>
                  <a:txBody>
                    <a:bodyPr/>
                    <a:lstStyle/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Set&lt;K&gt;</a:t>
                      </a:r>
                      <a:endParaRPr lang="en-US" sz="2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2362200">
                <a:tc>
                  <a:txBody>
                    <a:bodyPr/>
                    <a:lstStyle/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  <a:endParaRPr lang="en-US" sz="2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and Sets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Can be implemented as hash table or 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en-US" sz="3000" dirty="0" smtClean="0"/>
              <a:t>balanced </a:t>
            </a:r>
            <a:r>
              <a:rPr lang="en-US" sz="3000" dirty="0"/>
              <a:t>search tree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Hash-table or balanced tree implementations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dictionary: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 Dictionary – Example</a:t>
            </a:r>
            <a:endParaRPr lang="en-US" dirty="0"/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695643"/>
              </p:ext>
            </p:extLst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/>
                <a:gridCol w="8839200"/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Dictionaries, Hash </a:t>
            </a:r>
            <a:r>
              <a:rPr lang="en-US" dirty="0"/>
              <a:t>Tables and Sets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https://softuni.bg/courses/data-structures/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9200"/>
            <a:ext cx="10363200" cy="820600"/>
          </a:xfrm>
        </p:spPr>
        <p:txBody>
          <a:bodyPr/>
          <a:lstStyle/>
          <a:p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noProof="1" smtClean="0"/>
              <a:t>What is Hash Table?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4" y="831330"/>
            <a:ext cx="5791198" cy="3781072"/>
          </a:xfrm>
          <a:prstGeom prst="roundRect">
            <a:avLst>
              <a:gd name="adj" fmla="val 1740"/>
            </a:avLst>
          </a:prstGeom>
        </p:spPr>
      </p:pic>
    </p:spTree>
    <p:extLst>
      <p:ext uri="{BB962C8B-B14F-4D97-AF65-F5344CB8AC3E}">
        <p14:creationId xmlns:p14="http://schemas.microsoft.com/office/powerpoint/2010/main" val="21287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table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 smtClean="0"/>
              <a:t>is </a:t>
            </a:r>
            <a:r>
              <a:rPr lang="en-CA" dirty="0"/>
              <a:t>an array that holds a set </a:t>
            </a:r>
            <a:r>
              <a:rPr lang="en-CA" dirty="0" smtClean="0"/>
              <a:t>of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value} pairs</a:t>
            </a: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</a:t>
            </a:r>
            <a:r>
              <a:rPr lang="en-CA" dirty="0" smtClean="0"/>
              <a:t>position in </a:t>
            </a:r>
            <a:r>
              <a:rPr lang="en-CA" dirty="0"/>
              <a:t>a table is called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33638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08077"/>
              </p:ext>
            </p:extLst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5091396" y="5004435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480320" y="5066348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1522412" y="5040240"/>
            <a:ext cx="2819400" cy="1055608"/>
          </a:xfrm>
          <a:prstGeom prst="wedgeRoundRectCallout">
            <a:avLst>
              <a:gd name="adj1" fmla="val 77318"/>
              <a:gd name="adj2" fmla="val -26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function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800" noProof="1">
                <a:solidFill>
                  <a:srgbClr val="FFFFFF"/>
                </a:solidFill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noProof="1">
                <a:solidFill>
                  <a:srgbClr val="FFFFFF"/>
                </a:solidFill>
              </a:rPr>
              <a:t> →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0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  <a:sym typeface="Wingdings" pitchFamily="2" charset="2"/>
              </a:rPr>
              <a:t>…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m-1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 smtClean="0"/>
              <a:t>A hash table has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 smtClean="0"/>
              <a:t> slots, indexed from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 smtClean="0"/>
              <a:t> to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 smtClean="0"/>
              <a:t>A </a:t>
            </a:r>
            <a:r>
              <a:rPr lang="en-CA" dirty="0"/>
              <a:t>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dirty="0" smtClean="0"/>
              <a:t> maps the keys </a:t>
            </a:r>
            <a:r>
              <a:rPr lang="en-CA" dirty="0"/>
              <a:t>to </a:t>
            </a:r>
            <a:r>
              <a:rPr lang="en-CA" dirty="0" smtClean="0"/>
              <a:t>positions:</a:t>
            </a:r>
            <a:endParaRPr lang="en-CA" dirty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h: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→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m-1</a:t>
            </a:r>
            <a:endParaRPr lang="en-CA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 smtClean="0"/>
              <a:t>For arbitrary value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dirty="0" smtClean="0"/>
              <a:t> in the key range and some 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CA" dirty="0" smtClean="0"/>
              <a:t> we have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dirty="0" smtClean="0"/>
              <a:t>and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≤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81367"/>
              </p:ext>
            </p:extLst>
          </p:nvPr>
        </p:nvGraphicFramePr>
        <p:xfrm>
          <a:off x="3204019" y="4936881"/>
          <a:ext cx="5789693" cy="649224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492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09038"/>
              </p:ext>
            </p:extLst>
          </p:nvPr>
        </p:nvGraphicFramePr>
        <p:xfrm>
          <a:off x="3204018" y="4441208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04382" y="50093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5091396" y="6072560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V="1">
            <a:off x="5734892" y="5713476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/>
              <a:t>one-to-one mapping </a:t>
            </a:r>
            <a:r>
              <a:rPr lang="en-US" dirty="0" smtClean="0"/>
              <a:t>of each </a:t>
            </a:r>
            <a:r>
              <a:rPr lang="en-US" dirty="0"/>
              <a:t>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</a:t>
            </a:r>
            <a:r>
              <a:rPr lang="en-US" dirty="0" smtClean="0"/>
              <a:t>an integer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 </a:t>
            </a:r>
            <a:r>
              <a:rPr lang="en-US" dirty="0" smtClean="0"/>
              <a:t>in </a:t>
            </a:r>
            <a:r>
              <a:rPr lang="en-US" dirty="0"/>
              <a:t>most </a:t>
            </a:r>
            <a:r>
              <a:rPr lang="en-US" dirty="0" smtClean="0"/>
              <a:t>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More realistically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Hash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that 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</a:t>
            </a:r>
            <a:r>
              <a:rPr lang="en-US" dirty="0"/>
              <a:t>of the keys onto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integers, but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all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</a:t>
            </a:r>
            <a:r>
              <a:rPr lang="en-US" dirty="0"/>
              <a:t>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2735</Words>
  <Application>Microsoft Office PowerPoint</Application>
  <PresentationFormat>Custom</PresentationFormat>
  <Paragraphs>548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Dictionaries, Hash Tables and Sets</vt:lpstr>
      <vt:lpstr>Table of Contents</vt:lpstr>
      <vt:lpstr>Dictionaries</vt:lpstr>
      <vt:lpstr>The Dictionary (Map) ADT</vt:lpstr>
      <vt:lpstr>ADT Dictionary – Example</vt:lpstr>
      <vt:lpstr>Hash Tables</vt:lpstr>
      <vt:lpstr>Hash Table</vt:lpstr>
      <vt:lpstr>Hash Functions and Hashing</vt:lpstr>
      <vt:lpstr>Hashing Functions</vt:lpstr>
      <vt:lpstr>Collisions in a Hash Table</vt:lpstr>
      <vt:lpstr>Collision Resolution: Chaining</vt:lpstr>
      <vt:lpstr>Collision Resolution: Open Addressing</vt:lpstr>
      <vt:lpstr>How Big the Hash-Table Should Be?</vt:lpstr>
      <vt:lpstr>Adding Item to Hash Table With Chaining</vt:lpstr>
      <vt:lpstr>Lab Exercise</vt:lpstr>
      <vt:lpstr>Implementing a Good Hash Function</vt:lpstr>
      <vt:lpstr>Built-In Hash Functions in C# / Java</vt:lpstr>
      <vt:lpstr>Hash Functions on Composite Keys</vt:lpstr>
      <vt:lpstr>Hash Tables and Efficiency</vt:lpstr>
      <vt:lpstr>Hash Tables and Efficiency</vt:lpstr>
      <vt:lpstr>Hash Tables in C#</vt:lpstr>
      <vt:lpstr>Dictionaries: .NET Interfaces and Classes</vt:lpstr>
      <vt:lpstr>Dictionary&lt;TKey,TValue&gt;</vt:lpstr>
      <vt:lpstr>Dictionary&lt;TKey,TValue&gt; (2)</vt:lpstr>
      <vt:lpstr>Dictionary&lt;TKey,TValue&gt; (3)</vt:lpstr>
      <vt:lpstr>Dictionary&lt;TKey,TValue&gt; – Example  </vt:lpstr>
      <vt:lpstr>Dictionary&lt;TKey,TValue&gt;</vt:lpstr>
      <vt:lpstr>Counting the Words in a Text</vt:lpstr>
      <vt:lpstr>Counting the Words in a Text</vt:lpstr>
      <vt:lpstr>Nested Data Structures</vt:lpstr>
      <vt:lpstr>Nested Data Structures (2)</vt:lpstr>
      <vt:lpstr>Dictionary of Lists</vt:lpstr>
      <vt:lpstr>Balanced Tree-Based Dictionaries</vt:lpstr>
      <vt:lpstr>SortedDictionary&lt;TKey,TValue&gt;</vt:lpstr>
      <vt:lpstr>Counting Words (Again)</vt:lpstr>
      <vt:lpstr>Counting the Words in a Text</vt:lpstr>
      <vt:lpstr>Comparing Dictionary Keys</vt:lpstr>
      <vt:lpstr>IComparable&lt;T&gt;</vt:lpstr>
      <vt:lpstr>Implementing Equals() and GetHashCode()</vt:lpstr>
      <vt:lpstr>Implementing IComparable&lt;T&gt;</vt:lpstr>
      <vt:lpstr>Sets</vt:lpstr>
      <vt:lpstr>Set and Bag ADTs</vt:lpstr>
      <vt:lpstr>Sets: .NET Interfaces and Implementations</vt:lpstr>
      <vt:lpstr>HashSet&lt;T&gt;</vt:lpstr>
      <vt:lpstr>HashSet&lt;T&gt; – Example</vt:lpstr>
      <vt:lpstr>SortedSet&lt;T&gt;</vt:lpstr>
      <vt:lpstr>HashSet&lt;T&gt; and SortedSet&lt;T&gt;</vt:lpstr>
      <vt:lpstr>Dictionaries and Sets Comparison</vt:lpstr>
      <vt:lpstr>Summary</vt:lpstr>
      <vt:lpstr>Dictionaries, Hash Tables and Sets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Dictionaries, Hash Tables and Sets</dc:title>
  <dc:subject>Software Development Course</dc:subject>
  <dc:creator/>
  <cp:keywords>data structures,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2015-07-30T14:05:54Z</dcterms:modified>
  <cp:category>programming; computer programming; software development;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